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41" r:id="rId2"/>
    <p:sldId id="643" r:id="rId3"/>
    <p:sldId id="644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8" r:id="rId17"/>
    <p:sldId id="659" r:id="rId18"/>
    <p:sldId id="625" r:id="rId19"/>
    <p:sldId id="629" r:id="rId20"/>
  </p:sldIdLst>
  <p:sldSz cx="9144000" cy="6858000" type="screen4x3"/>
  <p:notesSz cx="6858000" cy="9207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1" autoAdjust="0"/>
    <p:restoredTop sz="91424" autoAdjust="0"/>
  </p:normalViewPr>
  <p:slideViewPr>
    <p:cSldViewPr>
      <p:cViewPr varScale="1">
        <p:scale>
          <a:sx n="85" d="100"/>
          <a:sy n="85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fld id="{6C48659D-C5EA-430F-826D-F5873B4D6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7920B6-7E74-4D58-B909-B31AFACCF7D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3563"/>
            <a:ext cx="5486400" cy="41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45538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8A1826-AA94-43F4-9D73-ABDD22ED9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C728D9-C0C4-4192-9E01-ED63655EE00B}" type="slidenum">
              <a:rPr lang="fr-FR" altLang="en-US" sz="1200" smtClean="0">
                <a:latin typeface="Verdana" panose="020B0604030504040204" pitchFamily="34" charset="0"/>
              </a:rPr>
              <a:pPr/>
              <a:t>5</a:t>
            </a:fld>
            <a:endParaRPr lang="fr-FR" altLang="en-US" sz="1200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2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B5EED-8FFC-48B5-A628-B301266EE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1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C7A7F-16BB-41E3-BC3A-A13025D48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5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29AD5-ABFE-49C8-876E-F6263B5B9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257CF-BBC1-4B1C-865E-4E1550A99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F85C1-6C41-49C4-894D-75FC14198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3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FD008-FE48-4524-AB94-164046C9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9C2D9-9865-4DC7-A538-F1C5E7B3D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4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08229-4E9C-4FD5-933D-AA4915602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1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391CA-1777-42EB-AD58-61F7C1EEA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30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05A48-BBD9-4463-99FA-818E31FA8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8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C9FC-C5EE-426B-AEBE-13A2C9E5E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2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064C23-E09B-432D-B420-8531E5BAF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0"/>
            <a:ext cx="9296400" cy="10668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410.05 – </a:t>
            </a:r>
            <a:r>
              <a:rPr lang="en-US" sz="2800" b="1" dirty="0"/>
              <a:t>Results of Observations of Occultations of Stars by Main-Belt and Trojan Asteroids, and the Promise of Gaia</a:t>
            </a:r>
            <a:endParaRPr lang="en-US" altLang="en-US" sz="2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066800"/>
            <a:ext cx="8839200" cy="2076773"/>
          </a:xfrm>
        </p:spPr>
        <p:txBody>
          <a:bodyPr/>
          <a:lstStyle/>
          <a:p>
            <a:pPr algn="r" eaLnBrk="1" hangingPunct="1"/>
            <a:endParaRPr lang="en-US" altLang="en-US" sz="1000" dirty="0"/>
          </a:p>
          <a:p>
            <a:pPr algn="r" eaLnBrk="1" hangingPunct="1"/>
            <a:r>
              <a:rPr lang="en-US" altLang="en-US" sz="2600" dirty="0"/>
              <a:t>David W. Dunham*, David Herald, </a:t>
            </a:r>
          </a:p>
          <a:p>
            <a:pPr algn="r" eaLnBrk="1" hangingPunct="1"/>
            <a:r>
              <a:rPr lang="en-US" altLang="en-US" sz="2600" dirty="0"/>
              <a:t>Steve Preston, Brian Loader, and Joan Dunham </a:t>
            </a:r>
          </a:p>
          <a:p>
            <a:pPr eaLnBrk="1" hangingPunct="1"/>
            <a:r>
              <a:rPr lang="en-US" altLang="en-US" sz="2200" dirty="0"/>
              <a:t> </a:t>
            </a:r>
            <a:r>
              <a:rPr lang="en-US" altLang="en-US" sz="2000" dirty="0"/>
              <a:t>                                    *email david.dunham@kinetx.com  Cell phone 301-526-5590</a:t>
            </a:r>
          </a:p>
          <a:p>
            <a:pPr eaLnBrk="1" hangingPunct="1"/>
            <a:endParaRPr lang="en-US" altLang="en-US" sz="600" dirty="0"/>
          </a:p>
          <a:p>
            <a:pPr eaLnBrk="1" hangingPunct="1"/>
            <a:r>
              <a:rPr lang="en-US" altLang="en-US" sz="2400" dirty="0"/>
              <a:t>AAS Division of Planetary Sciences, Pasadena, Calif., 2016 Oct. 20 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90046"/>
            <a:ext cx="1563774" cy="16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42503"/>
            <a:ext cx="5791200" cy="3286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57208"/>
            <a:ext cx="2514600" cy="2772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9440" y="347472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Sky Plane</a:t>
            </a:r>
          </a:p>
        </p:txBody>
      </p:sp>
    </p:spTree>
    <p:extLst>
      <p:ext uri="{BB962C8B-B14F-4D97-AF65-F5344CB8AC3E}">
        <p14:creationId xmlns:p14="http://schemas.microsoft.com/office/powerpoint/2010/main" val="96603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2800" dirty="0"/>
              <a:t>Sky-plane plot, 2012 Jan. 19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(911) Agamemnon [Trojan] occultation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219075" y="3749040"/>
            <a:ext cx="37433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Above:</a:t>
            </a:r>
          </a:p>
          <a:p>
            <a:pPr eaLnBrk="1" hangingPunct="1"/>
            <a:r>
              <a:rPr lang="en-US" altLang="en-US" sz="1800" dirty="0"/>
              <a:t>Agamemnon:  Axes 190.6 </a:t>
            </a:r>
            <a:r>
              <a:rPr lang="en-US" altLang="en-US" sz="1800" dirty="0">
                <a:sym typeface="Symbol" panose="05050102010706020507" pitchFamily="18" charset="2"/>
              </a:rPr>
              <a:t>0.9 by 143.8 1.5 km, PA minor axis -69.3 1.3,  center  X 4661.6 0.4 km, Y 3113.7 0.6 km; Disappearances are on the right side. The probable satellite is plotted as 9-km circle (but it’s more likely about 4 km across)  0.0931 (278 km in the plane)  from Agamemnon’s center in PA 93.8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447800"/>
            <a:ext cx="4926237" cy="2209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002110"/>
            <a:ext cx="5080000" cy="264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727" y="2560320"/>
            <a:ext cx="3746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Below:</a:t>
            </a:r>
          </a:p>
          <a:p>
            <a:pPr eaLnBrk="1" hangingPunct="1"/>
            <a:endParaRPr lang="en-US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Light curve by Steve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Conard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(sta. 6) using a 14-in. SCT at his observatory at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Gamber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, Maryland</a:t>
            </a:r>
          </a:p>
        </p:txBody>
      </p:sp>
    </p:spTree>
    <p:extLst>
      <p:ext uri="{BB962C8B-B14F-4D97-AF65-F5344CB8AC3E}">
        <p14:creationId xmlns:p14="http://schemas.microsoft.com/office/powerpoint/2010/main" val="306206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457200"/>
          </a:xfrm>
        </p:spPr>
        <p:txBody>
          <a:bodyPr/>
          <a:lstStyle/>
          <a:p>
            <a:r>
              <a:rPr lang="en-US" altLang="en-US" sz="3200" dirty="0"/>
              <a:t>(216) </a:t>
            </a:r>
            <a:r>
              <a:rPr lang="en-US" altLang="en-US" sz="3200" dirty="0" err="1"/>
              <a:t>Kleopatra</a:t>
            </a:r>
            <a:r>
              <a:rPr lang="en-US" altLang="en-US" sz="3200" dirty="0"/>
              <a:t> 2016 April 5 Descamps Model Fit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5303838"/>
            <a:ext cx="914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We look forward to Gaia data to improve the path predictions!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963"/>
            <a:ext cx="8074025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6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457200"/>
          </a:xfrm>
        </p:spPr>
        <p:txBody>
          <a:bodyPr/>
          <a:lstStyle/>
          <a:p>
            <a:r>
              <a:rPr lang="en-US" altLang="en-US" sz="3200" dirty="0"/>
              <a:t>(107) Camilla, Correcting its Rotation Period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5334000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None/>
            </a:pPr>
            <a:r>
              <a:rPr lang="en-AU" sz="2000" dirty="0"/>
              <a:t>For these two events, the 1</a:t>
            </a:r>
            <a:r>
              <a:rPr lang="en-AU" sz="2000" baseline="30000" dirty="0"/>
              <a:t>st</a:t>
            </a:r>
            <a:r>
              <a:rPr lang="en-AU" sz="2000" dirty="0"/>
              <a:t> option (with a period of 4.843932hr) results in a good fit to both occultation events. This is a correction of +0.000004hr (0.014sec) to the DAMIT period.</a:t>
            </a:r>
            <a:r>
              <a:rPr lang="en-US" sz="2200" dirty="0"/>
              <a:t> Analysis by Dave Herald.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390925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86409"/>
            <a:ext cx="371062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5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5029200" y="2819400"/>
            <a:ext cx="4114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IOTA quickly replaced the stellar data for its predictions with TGAS data when available, and for other stars, now uses a “Gaia14” catalog of stars to mag. 14.0 using UCAC4 positions at the UCAC4 epoch and Gaia DR1 positions to generate proper motions. 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0163"/>
            <a:ext cx="33067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53524"/>
            <a:ext cx="5013325" cy="51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043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Gaia First Release Star Catalog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September 14, 2016</a:t>
            </a:r>
          </a:p>
        </p:txBody>
      </p:sp>
    </p:spTree>
    <p:extLst>
      <p:ext uri="{BB962C8B-B14F-4D97-AF65-F5344CB8AC3E}">
        <p14:creationId xmlns:p14="http://schemas.microsoft.com/office/powerpoint/2010/main" val="190621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457200"/>
          </a:xfrm>
        </p:spPr>
        <p:txBody>
          <a:bodyPr/>
          <a:lstStyle/>
          <a:p>
            <a:r>
              <a:rPr lang="en-US" altLang="en-US" sz="3200" dirty="0"/>
              <a:t>2016 Oct. 5 (451) </a:t>
            </a:r>
            <a:r>
              <a:rPr lang="en-US" altLang="en-US" sz="3200" dirty="0" err="1"/>
              <a:t>Patientia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Occ’n</a:t>
            </a:r>
            <a:r>
              <a:rPr lang="en-US" altLang="en-US" sz="3200" dirty="0"/>
              <a:t> over southern USA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5303838"/>
            <a:ext cx="914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We look forward to Gaia data to improve the path predictions!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6208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60720"/>
            <a:ext cx="8991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this first good post-Gaia-DR1 prediction, the path shifted about 0.1 path-width north since the asteroid ephemeris was not accurately linked to the Gaia frame. The prediction for an occultation by (141) Lumen seen in Queensland on Oct. 6 was better.</a:t>
            </a:r>
          </a:p>
        </p:txBody>
      </p:sp>
    </p:spTree>
    <p:extLst>
      <p:ext uri="{BB962C8B-B14F-4D97-AF65-F5344CB8AC3E}">
        <p14:creationId xmlns:p14="http://schemas.microsoft.com/office/powerpoint/2010/main" val="105568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457200"/>
          </a:xfrm>
        </p:spPr>
        <p:txBody>
          <a:bodyPr/>
          <a:lstStyle/>
          <a:p>
            <a:r>
              <a:rPr lang="en-US" altLang="en-US" sz="3200" dirty="0"/>
              <a:t>2016 Oct. 9 (268) </a:t>
            </a:r>
            <a:r>
              <a:rPr lang="en-US" altLang="en-US" sz="3200" dirty="0" err="1"/>
              <a:t>Adorea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Occ’n</a:t>
            </a:r>
            <a:r>
              <a:rPr lang="en-US" altLang="en-US" sz="3200" dirty="0"/>
              <a:t> observed in England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5303838"/>
            <a:ext cx="914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We look forward to Gaia data to improve the path predictions!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60720"/>
            <a:ext cx="9296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It gave confidence in the prediction for the brightest asteroidal occultation of 2016. Analysis by Eric </a:t>
            </a:r>
            <a:r>
              <a:rPr lang="en-US" sz="2000" dirty="0" err="1"/>
              <a:t>Frappa</a:t>
            </a:r>
            <a:r>
              <a:rPr lang="en-US" sz="2000" dirty="0"/>
              <a:t> using Steve Preston’s </a:t>
            </a:r>
            <a:r>
              <a:rPr lang="en-US" sz="2000" dirty="0" err="1"/>
              <a:t>Adorea</a:t>
            </a:r>
            <a:r>
              <a:rPr lang="en-US" sz="2000" dirty="0"/>
              <a:t> ephemeris &amp; Gaia14 stellar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166"/>
            <a:ext cx="8458200" cy="562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8100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This occultation of a 12</a:t>
            </a:r>
            <a:r>
              <a:rPr lang="en-US" sz="2200" baseline="30000" dirty="0"/>
              <a:t>th</a:t>
            </a:r>
            <a:r>
              <a:rPr lang="en-US" sz="2200" dirty="0"/>
              <a:t>-mag. star occurred 4 days before an </a:t>
            </a:r>
            <a:r>
              <a:rPr lang="en-US" sz="2200" dirty="0" err="1"/>
              <a:t>occ’n</a:t>
            </a:r>
            <a:r>
              <a:rPr lang="en-US" sz="2200" dirty="0"/>
              <a:t> of Regulus was to occur in n. Papua New Guinea.</a:t>
            </a:r>
          </a:p>
        </p:txBody>
      </p:sp>
    </p:spTree>
    <p:extLst>
      <p:ext uri="{BB962C8B-B14F-4D97-AF65-F5344CB8AC3E}">
        <p14:creationId xmlns:p14="http://schemas.microsoft.com/office/powerpoint/2010/main" val="70114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 rot="-3297258">
            <a:off x="1143001" y="1828800"/>
            <a:ext cx="7413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3276600" y="4038600"/>
            <a:ext cx="5849678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Joan and I traveled to </a:t>
            </a:r>
            <a:r>
              <a:rPr lang="en-US" altLang="en-US" dirty="0" err="1"/>
              <a:t>Kavieng</a:t>
            </a:r>
            <a:r>
              <a:rPr lang="en-US" altLang="en-US" dirty="0"/>
              <a:t>, at the north  </a:t>
            </a:r>
          </a:p>
          <a:p>
            <a:r>
              <a:rPr lang="en-US" altLang="en-US" dirty="0"/>
              <a:t>end of New Ireland Island in </a:t>
            </a:r>
            <a:r>
              <a:rPr lang="en-US" altLang="en-US" dirty="0" err="1"/>
              <a:t>n.e.</a:t>
            </a:r>
            <a:r>
              <a:rPr lang="en-US" altLang="en-US" dirty="0"/>
              <a:t> Papua New </a:t>
            </a:r>
          </a:p>
          <a:p>
            <a:r>
              <a:rPr lang="en-US" altLang="en-US" dirty="0"/>
              <a:t>Guinea, to try to observe this occultation of </a:t>
            </a:r>
          </a:p>
          <a:p>
            <a:r>
              <a:rPr lang="en-US" altLang="en-US" dirty="0"/>
              <a:t>Regulus, the 20</a:t>
            </a:r>
            <a:r>
              <a:rPr lang="en-US" altLang="en-US" baseline="30000" dirty="0"/>
              <a:t>th</a:t>
            </a:r>
            <a:r>
              <a:rPr lang="en-US" altLang="en-US" dirty="0"/>
              <a:t> brightest star, by the large </a:t>
            </a:r>
          </a:p>
          <a:p>
            <a:r>
              <a:rPr lang="en-US" altLang="en-US" dirty="0"/>
              <a:t>asteroid (268) </a:t>
            </a:r>
            <a:r>
              <a:rPr lang="en-US" altLang="en-US" dirty="0" err="1"/>
              <a:t>Adorea</a:t>
            </a:r>
            <a:r>
              <a:rPr lang="en-US" altLang="en-US" dirty="0"/>
              <a:t>. Regulus has a close  </a:t>
            </a:r>
          </a:p>
          <a:p>
            <a:r>
              <a:rPr lang="en-US" altLang="en-US" dirty="0"/>
              <a:t>companion discovered spectroscopically in </a:t>
            </a:r>
          </a:p>
          <a:p>
            <a:r>
              <a:rPr lang="en-US" altLang="en-US" dirty="0"/>
              <a:t>2005 that we wanted to record.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 rot="-4857371">
            <a:off x="2862263" y="1752600"/>
            <a:ext cx="174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Sunrise Line</a:t>
            </a:r>
          </a:p>
        </p:txBody>
      </p:sp>
    </p:spTree>
    <p:extLst>
      <p:ext uri="{BB962C8B-B14F-4D97-AF65-F5344CB8AC3E}">
        <p14:creationId xmlns:p14="http://schemas.microsoft.com/office/powerpoint/2010/main" val="10777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457200"/>
          </a:xfrm>
        </p:spPr>
        <p:txBody>
          <a:bodyPr/>
          <a:lstStyle/>
          <a:p>
            <a:r>
              <a:rPr lang="en-US" altLang="en-US" sz="3200" dirty="0"/>
              <a:t>2016 Oct. 13 (268) </a:t>
            </a:r>
            <a:r>
              <a:rPr lang="en-US" altLang="en-US" sz="3200" dirty="0" err="1"/>
              <a:t>Adorea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Occ’n</a:t>
            </a:r>
            <a:r>
              <a:rPr lang="en-US" altLang="en-US" sz="3200" dirty="0"/>
              <a:t> observed in P.N.G.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389120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Our location was on the Pacific shore, at the north end of the </a:t>
            </a:r>
            <a:r>
              <a:rPr lang="en-US" sz="2000" dirty="0" err="1"/>
              <a:t>Ulul</a:t>
            </a:r>
            <a:r>
              <a:rPr lang="en-US" sz="2000" dirty="0"/>
              <a:t> Cocoa Plantation about 22 km </a:t>
            </a:r>
            <a:r>
              <a:rPr lang="en-US" sz="2000" dirty="0" err="1"/>
              <a:t>s.e.</a:t>
            </a:r>
            <a:r>
              <a:rPr lang="en-US" sz="2000" dirty="0"/>
              <a:t> of </a:t>
            </a:r>
            <a:r>
              <a:rPr lang="en-US" sz="2000" dirty="0" err="1"/>
              <a:t>Kavieng</a:t>
            </a:r>
            <a:r>
              <a:rPr lang="en-US" sz="2000" dirty="0"/>
              <a:t>. We used a 10-in. f/4 “Suitcase” telescope and 4-frame integration with a </a:t>
            </a:r>
            <a:r>
              <a:rPr lang="en-US" sz="2000" dirty="0" err="1"/>
              <a:t>Watec</a:t>
            </a:r>
            <a:r>
              <a:rPr lang="en-US" sz="2000" dirty="0"/>
              <a:t> 120N+ camera. Comparison with field stars shows that the companion is 12</a:t>
            </a:r>
            <a:r>
              <a:rPr lang="en-US" sz="2000" baseline="30000" dirty="0"/>
              <a:t>th</a:t>
            </a:r>
            <a:r>
              <a:rPr lang="en-US" sz="2000" dirty="0"/>
              <a:t> mag., consistent with it being a white dwarf. </a:t>
            </a:r>
            <a:r>
              <a:rPr lang="en-US" sz="2000" dirty="0">
                <a:sym typeface="Symbol" panose="05050102010706020507" pitchFamily="18" charset="2"/>
              </a:rPr>
              <a:t>The companion was not occulted during the 3.8s occultation. </a:t>
            </a:r>
            <a:r>
              <a:rPr lang="en-US" sz="2000" dirty="0" err="1">
                <a:sym typeface="Symbol" panose="05050102010706020507" pitchFamily="18" charset="2"/>
              </a:rPr>
              <a:t>Adorea</a:t>
            </a:r>
            <a:r>
              <a:rPr lang="en-US" sz="2000" dirty="0">
                <a:sym typeface="Symbol" panose="05050102010706020507" pitchFamily="18" charset="2"/>
              </a:rPr>
              <a:t> was 14</a:t>
            </a:r>
            <a:r>
              <a:rPr lang="en-US" sz="2000" baseline="30000" dirty="0">
                <a:sym typeface="Symbol" panose="05050102010706020507" pitchFamily="18" charset="2"/>
              </a:rPr>
              <a:t>th</a:t>
            </a:r>
            <a:r>
              <a:rPr lang="en-US" sz="2000" dirty="0">
                <a:sym typeface="Symbol" panose="05050102010706020507" pitchFamily="18" charset="2"/>
              </a:rPr>
              <a:t> mag. at the time. </a:t>
            </a:r>
            <a:r>
              <a:rPr lang="en-US" sz="2000" dirty="0"/>
              <a:t>Regulus has a more distant (3</a:t>
            </a:r>
            <a:r>
              <a:rPr lang="en-US" sz="2000" dirty="0">
                <a:sym typeface="Symbol" panose="05050102010706020507" pitchFamily="18" charset="2"/>
              </a:rPr>
              <a:t>) 8</a:t>
            </a:r>
            <a:r>
              <a:rPr lang="en-US" sz="2000" baseline="30000" dirty="0">
                <a:sym typeface="Symbol" panose="05050102010706020507" pitchFamily="18" charset="2"/>
              </a:rPr>
              <a:t>th</a:t>
            </a:r>
            <a:r>
              <a:rPr lang="en-US" sz="2000" dirty="0">
                <a:sym typeface="Symbol" panose="05050102010706020507" pitchFamily="18" charset="2"/>
              </a:rPr>
              <a:t>-mag. companion that you can see above and to the right. We wanted to run 5 stations, but skies were overcast until only 2 hours before the 4am (local time) event. UTC from 1PPS GPS is shown using an IOTA-Video Time Inserter.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9144000" cy="36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71576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Regulus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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840" y="2715768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companion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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4000" dirty="0"/>
              <a:t>Occult Watcher Planning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" y="762000"/>
            <a:ext cx="9048750" cy="4399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21" y="5212080"/>
            <a:ext cx="91103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Used by observers to find potential occultations that they can observe, filtered by </a:t>
            </a:r>
          </a:p>
          <a:p>
            <a:r>
              <a:rPr lang="en-US" sz="2000" dirty="0"/>
              <a:t>distance (larger distances for mobile observers), star mag., etc., and give event details, </a:t>
            </a:r>
          </a:p>
          <a:p>
            <a:r>
              <a:rPr lang="en-US" sz="2000" dirty="0"/>
              <a:t>including links to star charts, etc. Through a Web interface, mobile observers can then </a:t>
            </a:r>
          </a:p>
          <a:p>
            <a:r>
              <a:rPr lang="en-US" sz="2000" dirty="0"/>
              <a:t>set up to fill gaps in coverage by those at fixed observatories. The free software can be </a:t>
            </a:r>
          </a:p>
          <a:p>
            <a:r>
              <a:rPr lang="en-US" sz="2000" dirty="0"/>
              <a:t>downloaded from </a:t>
            </a:r>
            <a:r>
              <a:rPr lang="en-US" sz="2000" u="sng" dirty="0"/>
              <a:t>http://www.occultwatcher.net/publish.htm 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34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Closing Comments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640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200" dirty="0"/>
              <a:t>We encourage observatories to try to observe asteroidal occultations when they are predicted to occur at their location – the predictions are now more accurate with Gaia data. They provide educational and public outreach opportunities, and are complementary to RECON’s work with Trans-Neptunian Objects.</a:t>
            </a:r>
          </a:p>
          <a:p>
            <a:endParaRPr lang="en-US" sz="2200" dirty="0"/>
          </a:p>
          <a:p>
            <a:r>
              <a:rPr lang="en-US" sz="2200" dirty="0"/>
              <a:t>An important technique is the CCD drift scan technique, since many amateur and professional observers have CCD imagers for other purposes that can be used for occultations with exposures of a minute or two – see </a:t>
            </a:r>
            <a:r>
              <a:rPr lang="en-US" sz="2200" u="sng" dirty="0"/>
              <a:t>http://www.asteroidoccultation.com/observations/DriftScan/Index.htm</a:t>
            </a:r>
          </a:p>
          <a:p>
            <a:endParaRPr lang="en-US" sz="2200" dirty="0"/>
          </a:p>
          <a:p>
            <a:r>
              <a:rPr lang="en-US" sz="2200" dirty="0"/>
              <a:t>All asteroidal occultation observations collected by the International Occultation Timing Association are archived at NASA’s Planetary Data System’s Small Bodies Node at </a:t>
            </a:r>
            <a:r>
              <a:rPr lang="en-US" sz="2200" u="sng" dirty="0"/>
              <a:t>http://sbn.psi.edu/pds/resource/occ.html</a:t>
            </a:r>
            <a:r>
              <a:rPr lang="en-US" sz="2200" dirty="0"/>
              <a:t> .</a:t>
            </a:r>
          </a:p>
          <a:p>
            <a:endParaRPr lang="en-US" sz="2200" dirty="0"/>
          </a:p>
          <a:p>
            <a:r>
              <a:rPr lang="en-US" sz="2200" dirty="0"/>
              <a:t>For more, see the information on planetary occultations in the annual Handbook of the Royal Astronomical Society of Canada and visit IOTA’s Website at </a:t>
            </a:r>
            <a:r>
              <a:rPr lang="en-US" sz="2200" b="1" u="sng" dirty="0"/>
              <a:t>www.occultations.org</a:t>
            </a:r>
            <a:r>
              <a:rPr lang="en-US" sz="2200" b="1" dirty="0"/>
              <a:t> 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582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-25400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2015 Sept. 11, occultation of 9.2-mag. star by Asterope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98475"/>
            <a:ext cx="83629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6308725" y="3931920"/>
            <a:ext cx="272247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With 7 chords recorded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across the length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asteroid, this was Joan’s 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52400" y="6172200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and my most successful effort ever to observe an asteroidal occultation, from sites near the Stewart Hwy north and south of Tennant Creek, Northern Ter., Australia.</a:t>
            </a:r>
          </a:p>
        </p:txBody>
      </p:sp>
    </p:spTree>
    <p:extLst>
      <p:ext uri="{BB962C8B-B14F-4D97-AF65-F5344CB8AC3E}">
        <p14:creationId xmlns:p14="http://schemas.microsoft.com/office/powerpoint/2010/main" val="33866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-25400"/>
            <a:ext cx="906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/>
              <a:t>Multiple Station Deployments by Single (or Pairs of) Observers 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038600" y="548640"/>
            <a:ext cx="51054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One observer can pre-point multiple telescopes with video cameras across the predicted path, with recorders and timers to record the observations with equipment powered with small batteries, mainly 12-volt DC packs of common 8 AA batteries. The telescopes are stationary, pointed to the altitude and azimuth of the occultation using star charts.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490979"/>
            <a:ext cx="3611880" cy="2686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606061"/>
            <a:ext cx="4335900" cy="2897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28232"/>
            <a:ext cx="92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Setting up a “mighty mini” remote video station       </a:t>
            </a:r>
            <a:r>
              <a:rPr lang="en-US" sz="1800" dirty="0" err="1"/>
              <a:t>MiniPC</a:t>
            </a:r>
            <a:r>
              <a:rPr lang="en-US" sz="1800" dirty="0"/>
              <a:t> for remote timed video recording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3108960"/>
            <a:ext cx="3430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Example of a pre-point chart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13" y="3606061"/>
            <a:ext cx="4114674" cy="28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r>
              <a:rPr lang="en-US" altLang="en-US" sz="4000"/>
              <a:t>Mighty Maxi – Orion 120mm short tube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457200"/>
            <a:ext cx="8991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This can record occultations of stars to mag. 12.0, even mag. 12.5 under good conditions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this uses a visual finder scope and an alt-</a:t>
            </a:r>
            <a:r>
              <a:rPr lang="en-US" altLang="en-US" sz="1800" dirty="0" err="1"/>
              <a:t>az</a:t>
            </a:r>
            <a:r>
              <a:rPr lang="en-US" altLang="en-US" sz="1800" dirty="0"/>
              <a:t> tension mount that’s light-weight and doesn’t need a counter-weight, designed by IOTA member Ted Blank. Commercial mounts that can hold this weight cost hundreds of $, more than twice the $300 cost of the 120mm OTA.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 the photo below, 4 maxi systems are checked out before packing for an air trip to Missouri. 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599"/>
            <a:ext cx="629364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2819400"/>
            <a:ext cx="27101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shown is a “midi”</a:t>
            </a:r>
          </a:p>
          <a:p>
            <a:r>
              <a:rPr lang="en-US" sz="2000" dirty="0"/>
              <a:t>system using an Orion</a:t>
            </a:r>
          </a:p>
          <a:p>
            <a:r>
              <a:rPr lang="en-US" sz="2000" dirty="0"/>
              <a:t>80mm short tube that </a:t>
            </a:r>
          </a:p>
          <a:p>
            <a:r>
              <a:rPr lang="en-US" sz="2000" dirty="0"/>
              <a:t>sells for about $120.</a:t>
            </a:r>
          </a:p>
          <a:p>
            <a:r>
              <a:rPr lang="en-US" sz="2000" dirty="0"/>
              <a:t>It can record events to </a:t>
            </a:r>
          </a:p>
          <a:p>
            <a:r>
              <a:rPr lang="en-US" sz="2000" dirty="0"/>
              <a:t>mag. 11.0 and a little </a:t>
            </a:r>
          </a:p>
          <a:p>
            <a:r>
              <a:rPr lang="en-US" sz="2000" dirty="0"/>
              <a:t>fainter. An OMX </a:t>
            </a:r>
          </a:p>
          <a:p>
            <a:r>
              <a:rPr lang="en-US" sz="2000" dirty="0"/>
              <a:t>photographic Tripod for </a:t>
            </a:r>
          </a:p>
          <a:p>
            <a:r>
              <a:rPr lang="en-US" sz="2000" dirty="0"/>
              <a:t>about $50 can be used </a:t>
            </a:r>
          </a:p>
          <a:p>
            <a:r>
              <a:rPr lang="en-US" sz="2000" dirty="0"/>
              <a:t>well enough for it. </a:t>
            </a:r>
          </a:p>
        </p:txBody>
      </p:sp>
    </p:spTree>
    <p:extLst>
      <p:ext uri="{BB962C8B-B14F-4D97-AF65-F5344CB8AC3E}">
        <p14:creationId xmlns:p14="http://schemas.microsoft.com/office/powerpoint/2010/main" val="58963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 descr="Solar%20Diameter"/>
          <p:cNvSpPr>
            <a:spLocks noChangeAspect="1" noChangeArrowheads="1"/>
          </p:cNvSpPr>
          <p:nvPr/>
        </p:nvSpPr>
        <p:spPr bwMode="auto">
          <a:xfrm>
            <a:off x="95250" y="214313"/>
            <a:ext cx="8953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411" name="AutoShape 7" descr="Solar%20Diameter"/>
          <p:cNvSpPr>
            <a:spLocks noChangeAspect="1" noChangeArrowheads="1"/>
          </p:cNvSpPr>
          <p:nvPr/>
        </p:nvSpPr>
        <p:spPr bwMode="auto">
          <a:xfrm>
            <a:off x="95250" y="214313"/>
            <a:ext cx="8953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412" name="AutoShape 9" descr="Solar%20Diameter"/>
          <p:cNvSpPr>
            <a:spLocks noChangeAspect="1" noChangeArrowheads="1"/>
          </p:cNvSpPr>
          <p:nvPr/>
        </p:nvSpPr>
        <p:spPr bwMode="auto">
          <a:xfrm>
            <a:off x="95250" y="214313"/>
            <a:ext cx="8953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413" name="AutoShape 11" descr="Solar%20Diameter"/>
          <p:cNvSpPr>
            <a:spLocks noChangeAspect="1" noChangeArrowheads="1"/>
          </p:cNvSpPr>
          <p:nvPr/>
        </p:nvSpPr>
        <p:spPr bwMode="auto">
          <a:xfrm>
            <a:off x="95250" y="214313"/>
            <a:ext cx="8953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609600" y="0"/>
            <a:ext cx="7924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4000" b="1"/>
              <a:t>The 10-inch ‘Suitcase’ Telescope</a:t>
            </a: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95250" y="6035675"/>
            <a:ext cx="904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The camera is at prime focus, so the images are reversed (one reflection); it is normally used for pre-pointed occultations of faint stars by asteroids (built by John Broughton).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8" y="708026"/>
            <a:ext cx="8466742" cy="52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200" dirty="0"/>
              <a:t>2011 July 19 occultation of LQ </a:t>
            </a:r>
            <a:r>
              <a:rPr lang="en-US" altLang="en-US" sz="3200" dirty="0" err="1"/>
              <a:t>Aquarii</a:t>
            </a:r>
            <a:r>
              <a:rPr lang="en-US" altLang="en-US" sz="3200" dirty="0"/>
              <a:t> by the binary asteroid (90) Antiope observed in western USA 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8580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97039"/>
            <a:ext cx="980661" cy="1563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052" y="2743200"/>
            <a:ext cx="1438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Above is the best direct image of Antiope, by Bill </a:t>
            </a:r>
            <a:r>
              <a:rPr lang="en-US" sz="1800" dirty="0" err="1"/>
              <a:t>Merline</a:t>
            </a:r>
            <a:r>
              <a:rPr lang="en-US" sz="1800" dirty="0"/>
              <a:t> using AO with Keck </a:t>
            </a:r>
          </a:p>
          <a:p>
            <a:r>
              <a:rPr lang="en-US" sz="1800" dirty="0"/>
              <a:t>3d before the occultation; it allowed a good pre-diction of the objects’ orientation.</a:t>
            </a:r>
          </a:p>
        </p:txBody>
      </p:sp>
    </p:spTree>
    <p:extLst>
      <p:ext uri="{BB962C8B-B14F-4D97-AF65-F5344CB8AC3E}">
        <p14:creationId xmlns:p14="http://schemas.microsoft.com/office/powerpoint/2010/main" val="39096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200" dirty="0"/>
              <a:t>2015 April 2 occultation of 10.7-magnitude </a:t>
            </a:r>
            <a:br>
              <a:rPr lang="en-US" altLang="en-US" sz="3200" dirty="0"/>
            </a:br>
            <a:r>
              <a:rPr lang="en-US" altLang="en-US" sz="3200" dirty="0"/>
              <a:t>TYC 0283-00694-1 by (90) Antiope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1005840"/>
            <a:ext cx="1752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occultation, observed from California to Florida, resolved both components again, helped by the fact that the star was found to have a 12</a:t>
            </a:r>
            <a:r>
              <a:rPr lang="en-US" sz="1800" baseline="30000" dirty="0"/>
              <a:t>th</a:t>
            </a:r>
            <a:r>
              <a:rPr lang="en-US" sz="1800" dirty="0"/>
              <a:t>-mag. companion about 0.05″ away (that is about 1.7 times the diameter of one of the components). Analysis by Josef </a:t>
            </a:r>
            <a:r>
              <a:rPr lang="en-US" sz="1800" dirty="0" err="1"/>
              <a:t>Durech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61"/>
            <a:ext cx="7314286" cy="5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10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Trojan (617) Patroclus Sky Plane Plot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3962400" cy="55927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Dave Herald determined the 9.6-mag. spectral type M star’s angular diameter from the video occultation lightcurves at the right; Dunham’s station at Hanover Courthouse, VA near the Patroclus N. limit is at the top. The star is </a:t>
            </a:r>
            <a:br>
              <a:rPr lang="en-US" altLang="en-US" sz="2800" dirty="0"/>
            </a:br>
            <a:r>
              <a:rPr lang="en-US" altLang="en-US" sz="2800" dirty="0"/>
              <a:t>TYC 0646-00730-1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65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543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1434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Verdana</vt:lpstr>
      <vt:lpstr>Default Design</vt:lpstr>
      <vt:lpstr>410.05 – Results of Observations of Occultations of Stars by Main-Belt and Trojan Asteroids, and the Promise of Gaia</vt:lpstr>
      <vt:lpstr>PowerPoint Presentation</vt:lpstr>
      <vt:lpstr>PowerPoint Presentation</vt:lpstr>
      <vt:lpstr>Mighty Maxi – Orion 120mm short tube</vt:lpstr>
      <vt:lpstr>PowerPoint Presentation</vt:lpstr>
      <vt:lpstr>2011 July 19 occultation of LQ Aquarii by the binary asteroid (90) Antiope observed in western USA </vt:lpstr>
      <vt:lpstr>2015 April 2 occultation of 10.7-magnitude  TYC 0283-00694-1 by (90) Antiope </vt:lpstr>
      <vt:lpstr>Trojan (617) Patroclus Sky Plane Plot</vt:lpstr>
      <vt:lpstr>Dave Herald determined the 9.6-mag. spectral type M star’s angular diameter from the video occultation lightcurves at the right; Dunham’s station at Hanover Courthouse, VA near the Patroclus N. limit is at the top. The star is  TYC 0646-00730-1</vt:lpstr>
      <vt:lpstr>Sky-plane plot, 2012 Jan. 19th  (911) Agamemnon [Trojan] occultation</vt:lpstr>
      <vt:lpstr>(216) Kleopatra 2016 April 5 Descamps Model Fit</vt:lpstr>
      <vt:lpstr>(107) Camilla, Correcting its Rotation Period</vt:lpstr>
      <vt:lpstr>PowerPoint Presentation</vt:lpstr>
      <vt:lpstr>2016 Oct. 5 (451) Patientia Occ’n over southern USA</vt:lpstr>
      <vt:lpstr>2016 Oct. 9 (268) Adorea Occ’n observed in England</vt:lpstr>
      <vt:lpstr>PowerPoint Presentation</vt:lpstr>
      <vt:lpstr>2016 Oct. 13 (268) Adorea Occ’n observed in P.N.G.</vt:lpstr>
      <vt:lpstr>Occult Watcher Planning Tool</vt:lpstr>
      <vt:lpstr>Closing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Occultations with Video</dc:title>
  <dc:creator>David</dc:creator>
  <cp:lastModifiedBy>David Dunham</cp:lastModifiedBy>
  <cp:revision>153</cp:revision>
  <dcterms:created xsi:type="dcterms:W3CDTF">2002-06-13T00:17:46Z</dcterms:created>
  <dcterms:modified xsi:type="dcterms:W3CDTF">2016-12-02T19:23:15Z</dcterms:modified>
</cp:coreProperties>
</file>